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99FF66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5501F-8EDF-47F0-ADDC-C6A368A84F9B}" type="doc">
      <dgm:prSet loTypeId="urn:microsoft.com/office/officeart/2005/8/layout/target3" loCatId="relationship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0D27236E-0F48-442E-BEB2-C7DC34754491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rtl="0"/>
          <a:r>
            <a:rPr lang="ru-RU" b="1" dirty="0" smtClean="0"/>
            <a:t>Урок 18.</a:t>
          </a:r>
          <a:endParaRPr lang="ru-RU" dirty="0"/>
        </a:p>
      </dgm:t>
    </dgm:pt>
    <dgm:pt modelId="{46F0C737-2555-4008-B8D2-0177D66F9458}" type="parTrans" cxnId="{2A73B651-8EFC-4B67-8415-2A48C1FDB5BF}">
      <dgm:prSet/>
      <dgm:spPr/>
      <dgm:t>
        <a:bodyPr/>
        <a:lstStyle/>
        <a:p>
          <a:endParaRPr lang="ru-RU"/>
        </a:p>
      </dgm:t>
    </dgm:pt>
    <dgm:pt modelId="{5A799A96-7730-4007-B4A2-3C25B0924C72}" type="sibTrans" cxnId="{2A73B651-8EFC-4B67-8415-2A48C1FDB5BF}">
      <dgm:prSet/>
      <dgm:spPr/>
      <dgm:t>
        <a:bodyPr/>
        <a:lstStyle/>
        <a:p>
          <a:endParaRPr lang="ru-RU"/>
        </a:p>
      </dgm:t>
    </dgm:pt>
    <dgm:pt modelId="{5C1C34B5-0B4C-44F2-A1F1-30D301306EE5}" type="pres">
      <dgm:prSet presAssocID="{5635501F-8EDF-47F0-ADDC-C6A368A84F9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11A19F-DAA5-4EB7-89B5-89432E8A40EB}" type="pres">
      <dgm:prSet presAssocID="{0D27236E-0F48-442E-BEB2-C7DC34754491}" presName="circle1" presStyleLbl="node1" presStyleIdx="0" presStyleCnt="1"/>
      <dgm:spPr>
        <a:solidFill>
          <a:srgbClr val="FFFF99"/>
        </a:solidFill>
      </dgm:spPr>
      <dgm:t>
        <a:bodyPr/>
        <a:lstStyle/>
        <a:p>
          <a:endParaRPr lang="ru-RU"/>
        </a:p>
      </dgm:t>
    </dgm:pt>
    <dgm:pt modelId="{E08D0A24-6C9F-4F0C-9C03-79D35E22BFF3}" type="pres">
      <dgm:prSet presAssocID="{0D27236E-0F48-442E-BEB2-C7DC34754491}" presName="space" presStyleCnt="0"/>
      <dgm:spPr/>
      <dgm:t>
        <a:bodyPr/>
        <a:lstStyle/>
        <a:p>
          <a:endParaRPr lang="ru-RU"/>
        </a:p>
      </dgm:t>
    </dgm:pt>
    <dgm:pt modelId="{14697259-F0DC-45E0-81CF-60DC04E6C14F}" type="pres">
      <dgm:prSet presAssocID="{0D27236E-0F48-442E-BEB2-C7DC34754491}" presName="rect1" presStyleLbl="alignAcc1" presStyleIdx="0" presStyleCnt="1"/>
      <dgm:spPr/>
      <dgm:t>
        <a:bodyPr/>
        <a:lstStyle/>
        <a:p>
          <a:endParaRPr lang="ru-RU"/>
        </a:p>
      </dgm:t>
    </dgm:pt>
    <dgm:pt modelId="{01769341-0C68-4335-924E-3AA09362BF14}" type="pres">
      <dgm:prSet presAssocID="{0D27236E-0F48-442E-BEB2-C7DC3475449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73B651-8EFC-4B67-8415-2A48C1FDB5BF}" srcId="{5635501F-8EDF-47F0-ADDC-C6A368A84F9B}" destId="{0D27236E-0F48-442E-BEB2-C7DC34754491}" srcOrd="0" destOrd="0" parTransId="{46F0C737-2555-4008-B8D2-0177D66F9458}" sibTransId="{5A799A96-7730-4007-B4A2-3C25B0924C72}"/>
    <dgm:cxn modelId="{6A7EB8A1-1AB9-4359-A4BF-41FFE1412123}" type="presOf" srcId="{0D27236E-0F48-442E-BEB2-C7DC34754491}" destId="{14697259-F0DC-45E0-81CF-60DC04E6C14F}" srcOrd="0" destOrd="0" presId="urn:microsoft.com/office/officeart/2005/8/layout/target3"/>
    <dgm:cxn modelId="{C204F98B-F4A9-4F4A-902A-512E2CD770A3}" type="presOf" srcId="{5635501F-8EDF-47F0-ADDC-C6A368A84F9B}" destId="{5C1C34B5-0B4C-44F2-A1F1-30D301306EE5}" srcOrd="0" destOrd="0" presId="urn:microsoft.com/office/officeart/2005/8/layout/target3"/>
    <dgm:cxn modelId="{4E9FEA0F-EF9A-4FFD-9913-5E86FC33C377}" type="presOf" srcId="{0D27236E-0F48-442E-BEB2-C7DC34754491}" destId="{01769341-0C68-4335-924E-3AA09362BF14}" srcOrd="1" destOrd="0" presId="urn:microsoft.com/office/officeart/2005/8/layout/target3"/>
    <dgm:cxn modelId="{CB1543AA-DE87-4BCC-9D60-530A1C1AA18D}" type="presParOf" srcId="{5C1C34B5-0B4C-44F2-A1F1-30D301306EE5}" destId="{BA11A19F-DAA5-4EB7-89B5-89432E8A40EB}" srcOrd="0" destOrd="0" presId="urn:microsoft.com/office/officeart/2005/8/layout/target3"/>
    <dgm:cxn modelId="{0F84F690-9491-41A4-8F4A-7A0E0A8ACF0D}" type="presParOf" srcId="{5C1C34B5-0B4C-44F2-A1F1-30D301306EE5}" destId="{E08D0A24-6C9F-4F0C-9C03-79D35E22BFF3}" srcOrd="1" destOrd="0" presId="urn:microsoft.com/office/officeart/2005/8/layout/target3"/>
    <dgm:cxn modelId="{FDE22FA8-A2A5-4624-8620-98C778EC84E1}" type="presParOf" srcId="{5C1C34B5-0B4C-44F2-A1F1-30D301306EE5}" destId="{14697259-F0DC-45E0-81CF-60DC04E6C14F}" srcOrd="2" destOrd="0" presId="urn:microsoft.com/office/officeart/2005/8/layout/target3"/>
    <dgm:cxn modelId="{E0753F0D-E8AB-4595-9A7F-A2973255B96D}" type="presParOf" srcId="{5C1C34B5-0B4C-44F2-A1F1-30D301306EE5}" destId="{01769341-0C68-4335-924E-3AA09362BF14}" srcOrd="3" destOrd="0" presId="urn:microsoft.com/office/officeart/2005/8/layout/target3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CFA82-3A4F-4863-BF7C-258538DE4D84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92AC-48D7-4F7E-9053-FD5B5D33A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DA8D6-A20F-4DC8-A9D8-9ECF5602C370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BA0D-CA0E-4EA2-84DE-6A96A100B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C64BA-AFAB-4C46-AEF4-11D1965E5593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AEF13-C1D2-4DAB-86B1-EF3F5BF67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99EF7-6149-4787-B88A-B9BE7B87D5A7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CBFC1-E480-4C35-ADC5-BC4EC9F28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92F6B-4546-4FCB-AD74-002BBBACE6F5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FD60-078E-4AB7-8C82-ADF9B32E0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1F88-AAA5-43D1-9744-A7AF4A975912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D0E52-C669-4827-9797-55CE12C05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C0E66-BF6B-4190-BC59-812483656C40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E620E-01FA-4DB8-9B80-7EF026D96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DD976-258B-48ED-8C64-A40FAB855418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04C09-D034-4032-B4CE-EC1E2B4E1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ADDAB-52FE-4426-AFE3-2AE398E51132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76A8-D2B9-49EB-9175-DA4A40AF5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E1525-107A-4AA2-A4CA-548678E51098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03704-046F-40D6-9654-46A279216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05D8B-AF0A-4BD6-BB8B-5862BCE987EE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35D41-D01A-44AD-A048-B2DDCB58B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2745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405756-35AE-4A05-9183-97C43BAC47A9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CDF49C-EA89-408A-AD85-9EF5CF98F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12_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948791" y="2772469"/>
            <a:ext cx="4552035" cy="3014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graphicFrame>
        <p:nvGraphicFramePr>
          <p:cNvPr id="7" name="Схема 6"/>
          <p:cNvGraphicFramePr/>
          <p:nvPr/>
        </p:nvGraphicFramePr>
        <p:xfrm>
          <a:off x="6172230" y="3500438"/>
          <a:ext cx="2757488" cy="71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15444" y="142875"/>
            <a:ext cx="1283899" cy="18573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6396335"/>
            <a:ext cx="2847382" cy="46166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prstMaterial="plastic">
            <a:bevelT w="165100" prst="coolSlant"/>
          </a:sp3d>
        </p:spPr>
        <p:txBody>
          <a:bodyPr wrap="none">
            <a:spAutoFit/>
            <a:sp3d>
              <a:bevelT w="12700" h="82550"/>
              <a:bevelB w="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www.</a:t>
            </a: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край36.рф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428604"/>
            <a:ext cx="7772400" cy="2071702"/>
          </a:xfrm>
          <a:noFill/>
          <a:ln/>
          <a:effectLst>
            <a:innerShdw blurRad="114300">
              <a:prstClr val="black"/>
            </a:inn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Georgia" pitchFamily="18" charset="0"/>
              </a:rPr>
              <a:t>Население своего района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24"/>
            <a:ext cx="8143932" cy="571504"/>
          </a:xfrm>
          <a:noFill/>
          <a:ln/>
          <a:effectLst>
            <a:innerShdw blurRad="114300">
              <a:prstClr val="black"/>
            </a:inn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dirty="0" smtClean="0">
                <a:latin typeface="Georgia" pitchFamily="18" charset="0"/>
              </a:rPr>
              <a:t>Население своего района</a:t>
            </a:r>
          </a:p>
        </p:txBody>
      </p:sp>
      <p:sp>
        <p:nvSpPr>
          <p:cNvPr id="3078" name="Содержимое 13"/>
          <p:cNvSpPr>
            <a:spLocks noGrp="1"/>
          </p:cNvSpPr>
          <p:nvPr>
            <p:ph sz="half" idx="2"/>
          </p:nvPr>
        </p:nvSpPr>
        <p:spPr>
          <a:xfrm>
            <a:off x="428596" y="1357298"/>
            <a:ext cx="8572560" cy="5286412"/>
          </a:xfrm>
        </p:spPr>
        <p:txBody>
          <a:bodyPr/>
          <a:lstStyle/>
          <a:p>
            <a:pPr marL="0">
              <a:buNone/>
            </a:pPr>
            <a:r>
              <a:rPr lang="ru-RU" sz="2000" b="1" i="1" dirty="0" smtClean="0">
                <a:latin typeface="Georgia" pitchFamily="18" charset="0"/>
              </a:rPr>
              <a:t>Составьте характеристику населения своего района (городского поселения). </a:t>
            </a:r>
          </a:p>
          <a:p>
            <a:pPr marL="0">
              <a:buNone/>
            </a:pPr>
            <a:r>
              <a:rPr lang="ru-RU" sz="2000" i="1" dirty="0" smtClean="0">
                <a:latin typeface="Georgia" pitchFamily="18" charset="0"/>
              </a:rPr>
              <a:t>Когда появились населённые пункты, кем и как они заселялись? </a:t>
            </a:r>
          </a:p>
          <a:p>
            <a:pPr marL="0">
              <a:buNone/>
            </a:pPr>
            <a:r>
              <a:rPr lang="ru-RU" sz="2000" i="1" dirty="0" smtClean="0">
                <a:latin typeface="Georgia" pitchFamily="18" charset="0"/>
              </a:rPr>
              <a:t>Каковы современный этнический состав, численность населения?</a:t>
            </a:r>
          </a:p>
          <a:p>
            <a:pPr marL="0">
              <a:buNone/>
            </a:pPr>
            <a:r>
              <a:rPr lang="ru-RU" sz="2000" i="1" dirty="0" smtClean="0">
                <a:latin typeface="Georgia" pitchFamily="18" charset="0"/>
              </a:rPr>
              <a:t>Опишите происходящие в районе демографические процессы (охарактеризуйте особенности естественного и миграционного движения). </a:t>
            </a:r>
          </a:p>
          <a:p>
            <a:pPr marL="0">
              <a:buNone/>
            </a:pPr>
            <a:r>
              <a:rPr lang="ru-RU" sz="2000" i="1" dirty="0" smtClean="0">
                <a:latin typeface="Georgia" pitchFamily="18" charset="0"/>
              </a:rPr>
              <a:t>Подсчитайте доли городского и сельского населения в районе. </a:t>
            </a:r>
          </a:p>
          <a:p>
            <a:pPr marL="0">
              <a:buNone/>
            </a:pPr>
            <a:r>
              <a:rPr lang="ru-RU" sz="2000" i="1" dirty="0" smtClean="0">
                <a:latin typeface="Georgia" pitchFamily="18" charset="0"/>
              </a:rPr>
              <a:t>Насколько полученные показатели отличаются от </a:t>
            </a:r>
            <a:r>
              <a:rPr lang="ru-RU" sz="2000" i="1" dirty="0" err="1" smtClean="0">
                <a:latin typeface="Georgia" pitchFamily="18" charset="0"/>
              </a:rPr>
              <a:t>среднеобластных</a:t>
            </a:r>
            <a:r>
              <a:rPr lang="ru-RU" sz="2000" i="1" dirty="0" smtClean="0">
                <a:latin typeface="Georgia" pitchFamily="18" charset="0"/>
              </a:rPr>
              <a:t>?</a:t>
            </a:r>
          </a:p>
        </p:txBody>
      </p:sp>
      <p:pic>
        <p:nvPicPr>
          <p:cNvPr id="7" name="Рисунок 6" descr="12_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1516" y="169101"/>
            <a:ext cx="838584" cy="55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69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Население своего района</vt:lpstr>
      <vt:lpstr>Население своего района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Вход</dc:creator>
  <cp:lastModifiedBy>Вход</cp:lastModifiedBy>
  <cp:revision>57</cp:revision>
  <dcterms:created xsi:type="dcterms:W3CDTF">2014-11-28T17:41:41Z</dcterms:created>
  <dcterms:modified xsi:type="dcterms:W3CDTF">2015-01-29T20:26:48Z</dcterms:modified>
</cp:coreProperties>
</file>